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N=181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STEM Math Major</c:v>
                </c:pt>
                <c:pt idx="1">
                  <c:v>STEM Non Math Major</c:v>
                </c:pt>
                <c:pt idx="2">
                  <c:v>Non-STEM Major</c:v>
                </c:pt>
                <c:pt idx="3">
                  <c:v>Non-STEM; Non-Major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</c:v>
                </c:pt>
                <c:pt idx="1">
                  <c:v>3.2</c:v>
                </c:pt>
                <c:pt idx="2">
                  <c:v>1</c:v>
                </c:pt>
                <c:pt idx="3">
                  <c:v>77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1689031058617672"/>
          <c:y val="0.37185089048471903"/>
          <c:w val="0.35672080052493438"/>
          <c:h val="0.37469868284355901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-0.1298623869932925"/>
                  <c:y val="-0.21832330894514801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CatName val="1"/>
              <c:showPercent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spPr/>
              <c:txPr>
                <a:bodyPr/>
                <a:lstStyle/>
                <a:p>
                  <a:pPr>
                    <a:defRPr b="1"/>
                  </a:pPr>
                  <a:endParaRPr lang="en-US"/>
                </a:p>
              </c:txPr>
            </c:dLbl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STEM Positive</c:v>
                </c:pt>
                <c:pt idx="1">
                  <c:v> </c:v>
                </c:pt>
                <c:pt idx="2">
                  <c:v> </c:v>
                </c:pt>
                <c:pt idx="3">
                  <c:v>STEM Negative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91</c:v>
                </c:pt>
                <c:pt idx="1">
                  <c:v>0</c:v>
                </c:pt>
                <c:pt idx="2">
                  <c:v>0</c:v>
                </c:pt>
                <c:pt idx="3">
                  <c:v>12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-0.14994337513366385"/>
                  <c:y val="3.4019507896884682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Percent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0.14415536599591719"/>
                  <c:y val="-3.4295029432416801E-2"/>
                </c:manualLayout>
              </c:layout>
              <c:spPr/>
              <c:txPr>
                <a:bodyPr/>
                <a:lstStyle/>
                <a:p>
                  <a:pPr>
                    <a:defRPr sz="32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Percent val="1"/>
            </c:dLbl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Non-STEM Positive </c:v>
                </c:pt>
                <c:pt idx="1">
                  <c:v> </c:v>
                </c:pt>
                <c:pt idx="2">
                  <c:v> </c:v>
                </c:pt>
                <c:pt idx="3">
                  <c:v>Non-STEM Negative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37</c:v>
                </c:pt>
                <c:pt idx="1">
                  <c:v>0</c:v>
                </c:pt>
                <c:pt idx="2">
                  <c:v>0</c:v>
                </c:pt>
                <c:pt idx="3">
                  <c:v>41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egendEntry>
        <c:idx val="1"/>
        <c:delete val="1"/>
      </c:legendEntry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Yes</c:v>
                </c:pt>
                <c:pt idx="1">
                  <c:v> </c:v>
                </c:pt>
                <c:pt idx="2">
                  <c:v> </c:v>
                </c:pt>
                <c:pt idx="3">
                  <c:v>No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0</c:v>
                </c:pt>
                <c:pt idx="2">
                  <c:v>0</c:v>
                </c:pt>
                <c:pt idx="3">
                  <c:v>48</c:v>
                </c:pt>
              </c:numCache>
            </c:numRef>
          </c:val>
        </c:ser>
        <c:firstSliceAng val="0"/>
      </c:pieChart>
    </c:plotArea>
    <c:legend>
      <c:legendPos val="r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74951552930883647"/>
          <c:y val="0.3528583529755594"/>
          <c:w val="0.24122521143190434"/>
          <c:h val="0.43023185310735323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2C4B6-DDBA-42FC-867B-9F7AD74F255D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4A582-47AF-4EF6-9D4A-E0C141D4B2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4A582-47AF-4EF6-9D4A-E0C141D4B24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asked if attitudes are generally positive or negative, the think that most people</a:t>
            </a:r>
            <a:r>
              <a:rPr lang="en-US" baseline="0" dirty="0" smtClean="0"/>
              <a:t> hold negative feelings about math. Is this a real or perceived feeling about math. Survey results do not mirror perceived attitudes about math.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4A582-47AF-4EF6-9D4A-E0C141D4B24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Kim</a:t>
            </a:r>
            <a:r>
              <a:rPr lang="en-US" baseline="0" dirty="0" smtClean="0"/>
              <a:t> talks about changing the frame in which we talk about subjects</a:t>
            </a:r>
          </a:p>
          <a:p>
            <a:r>
              <a:rPr lang="en-US" baseline="0" dirty="0" smtClean="0"/>
              <a:t>Moe talks about approaches to teaching math that improve the student experience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4A582-47AF-4EF6-9D4A-E0C141D4B24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2570800-192B-4AF5-9C77-7B1D41A917B5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DB9FCF5-05D0-4F85-85F0-4830F9648C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7200"/>
            <a:ext cx="9144000" cy="16764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effectLst/>
              </a:rPr>
              <a:t/>
            </a:r>
            <a:br>
              <a:rPr lang="en-US" sz="4400" dirty="0" smtClean="0">
                <a:solidFill>
                  <a:schemeClr val="bg1"/>
                </a:solidFill>
                <a:effectLst/>
              </a:rPr>
            </a:br>
            <a:r>
              <a:rPr lang="en-US" sz="4400" dirty="0" smtClean="0">
                <a:solidFill>
                  <a:schemeClr val="bg1"/>
                </a:solidFill>
                <a:effectLst/>
              </a:rPr>
              <a:t/>
            </a:r>
            <a:br>
              <a:rPr lang="en-US" sz="4400" dirty="0" smtClean="0">
                <a:solidFill>
                  <a:schemeClr val="bg1"/>
                </a:solidFill>
                <a:effectLst/>
              </a:rPr>
            </a:br>
            <a:r>
              <a:rPr lang="en-US" sz="4400" dirty="0" smtClean="0">
                <a:solidFill>
                  <a:schemeClr val="bg1"/>
                </a:solidFill>
                <a:effectLst/>
              </a:rPr>
              <a:t/>
            </a:r>
            <a:br>
              <a:rPr lang="en-US" sz="4400" dirty="0" smtClean="0">
                <a:solidFill>
                  <a:schemeClr val="bg1"/>
                </a:solidFill>
                <a:effectLst/>
              </a:rPr>
            </a:br>
            <a:r>
              <a:rPr lang="en-US" dirty="0" smtClean="0">
                <a:solidFill>
                  <a:schemeClr val="bg1"/>
                </a:solidFill>
                <a:effectLst/>
              </a:rPr>
              <a:t>You Kiss Your Mother with </a:t>
            </a:r>
            <a:br>
              <a:rPr lang="en-US" dirty="0" smtClean="0">
                <a:solidFill>
                  <a:schemeClr val="bg1"/>
                </a:solidFill>
                <a:effectLst/>
              </a:rPr>
            </a:br>
            <a:r>
              <a:rPr lang="en-US" dirty="0" smtClean="0">
                <a:solidFill>
                  <a:schemeClr val="bg1"/>
                </a:solidFill>
                <a:effectLst/>
              </a:rPr>
              <a:t>that Mouth!?!</a:t>
            </a:r>
            <a:endParaRPr lang="en-US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438400"/>
            <a:ext cx="6400800" cy="1905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Changing the Way </a:t>
            </a:r>
            <a:r>
              <a:rPr lang="en-US" sz="3200" b="1" dirty="0" smtClean="0">
                <a:solidFill>
                  <a:schemeClr val="bg1"/>
                </a:solidFill>
              </a:rPr>
              <a:t>We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Talk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and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Teach</a:t>
            </a:r>
            <a:endParaRPr 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934670"/>
            <a:ext cx="3733800" cy="9233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Moe Ebrahimi &amp; Kim Perigo</a:t>
            </a:r>
          </a:p>
          <a:p>
            <a:endParaRPr lang="en-US" dirty="0"/>
          </a:p>
        </p:txBody>
      </p:sp>
      <p:pic>
        <p:nvPicPr>
          <p:cNvPr id="5" name="Picture 4" descr="mathematiqu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63800">
            <a:off x="5231753" y="3954072"/>
            <a:ext cx="2456916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447800"/>
          <a:ext cx="91440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sz="5400" dirty="0" smtClean="0"/>
              <a:t>Survey Participants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481138"/>
          <a:ext cx="9144000" cy="5148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sz="3600" dirty="0" smtClean="0">
                <a:effectLst/>
              </a:rPr>
              <a:t>Feelings about Math</a:t>
            </a:r>
            <a:br>
              <a:rPr lang="en-US" sz="3600" dirty="0" smtClean="0">
                <a:effectLst/>
              </a:rPr>
            </a:br>
            <a:r>
              <a:rPr lang="en-US" sz="3600" dirty="0" smtClean="0">
                <a:effectLst/>
              </a:rPr>
              <a:t>STEM Students</a:t>
            </a:r>
            <a:endParaRPr lang="en-US" sz="36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sz="4400" dirty="0" smtClean="0"/>
              <a:t>Feelings about Math</a:t>
            </a:r>
            <a:br>
              <a:rPr lang="en-US" sz="4400" dirty="0" smtClean="0"/>
            </a:br>
            <a:r>
              <a:rPr lang="en-US" sz="4400" dirty="0" smtClean="0"/>
              <a:t>Non-STEM </a:t>
            </a:r>
            <a:r>
              <a:rPr lang="en-US" sz="4400" dirty="0" smtClean="0"/>
              <a:t>Students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dirty="0" smtClean="0"/>
              <a:t>Why do you think students hold these attitudes?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endParaRPr lang="en-US" sz="3600" b="1" dirty="0" smtClean="0"/>
          </a:p>
          <a:p>
            <a:r>
              <a:rPr lang="en-US" sz="3600" b="1" dirty="0" smtClean="0"/>
              <a:t>Lazy</a:t>
            </a:r>
          </a:p>
          <a:p>
            <a:r>
              <a:rPr lang="en-US" sz="3600" b="1" dirty="0" smtClean="0"/>
              <a:t>Hard to learn</a:t>
            </a:r>
          </a:p>
          <a:p>
            <a:r>
              <a:rPr lang="en-US" sz="3600" b="1" dirty="0" smtClean="0"/>
              <a:t>Bad teachers currently </a:t>
            </a:r>
          </a:p>
          <a:p>
            <a:r>
              <a:rPr lang="en-US" sz="3600" b="1" dirty="0" smtClean="0"/>
              <a:t>Bad teacher in the past</a:t>
            </a:r>
            <a:endParaRPr lang="en-US" sz="3600" b="1" dirty="0"/>
          </a:p>
        </p:txBody>
      </p:sp>
      <p:pic>
        <p:nvPicPr>
          <p:cNvPr id="7" name="Content Placeholder 6" descr="mathmain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205923" y="2152452"/>
            <a:ext cx="4480878" cy="28005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60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dirty="0" smtClean="0"/>
              <a:t>How Can the College Improve your Feelings about Math? </a:t>
            </a:r>
            <a:endParaRPr lang="en-US" dirty="0"/>
          </a:p>
        </p:txBody>
      </p:sp>
      <p:pic>
        <p:nvPicPr>
          <p:cNvPr id="7" name="Content Placeholder 6" descr="Math%20Tre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28600" y="1676400"/>
            <a:ext cx="4333650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524000"/>
            <a:ext cx="4495800" cy="5334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dirty="0" smtClean="0"/>
              <a:t>More Tutors/Help/Support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Less Intimidating Professors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Passionate Professors</a:t>
            </a:r>
          </a:p>
          <a:p>
            <a:endParaRPr lang="en-US" dirty="0" smtClean="0"/>
          </a:p>
          <a:p>
            <a:r>
              <a:rPr lang="en-US" dirty="0" smtClean="0"/>
              <a:t>More Approachable Teachers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Contextualize—why they need to learn it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Nothing, either you get it or you don’t!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Stop offering Math Courses!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2"/>
          </p:nvPr>
        </p:nvGraphicFramePr>
        <p:xfrm>
          <a:off x="381000" y="1447800"/>
          <a:ext cx="8229600" cy="394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Hold Same Attitude about </a:t>
            </a:r>
            <a:br>
              <a:rPr lang="en-US" dirty="0" smtClean="0"/>
            </a:br>
            <a:r>
              <a:rPr lang="en-US" dirty="0" smtClean="0"/>
              <a:t>all Math Classes?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0389780">
            <a:off x="1749620" y="2337630"/>
            <a:ext cx="403860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Why? 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 rot="20429155">
            <a:off x="2207447" y="3624209"/>
            <a:ext cx="4103562" cy="1147787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It depends 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on the teacher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3" grpId="0" uiExpand="1" build="p" animBg="1"/>
      <p:bldP spid="8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498975" cy="541370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Mean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Hard Grader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Will not take time to answer questions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Doesn’t care about student success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Not Helpful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Talks down to students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Doesn’t care if:</a:t>
            </a:r>
          </a:p>
          <a:p>
            <a:pPr lvl="1"/>
            <a:r>
              <a:rPr lang="en-US" dirty="0" smtClean="0"/>
              <a:t>Understand</a:t>
            </a:r>
          </a:p>
          <a:p>
            <a:pPr lvl="1"/>
            <a:r>
              <a:rPr lang="en-US" dirty="0" smtClean="0"/>
              <a:t>Remember previous material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605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dirty="0" smtClean="0"/>
              <a:t>Attributes of a Bad Professor</a:t>
            </a:r>
            <a:endParaRPr lang="en-US" dirty="0"/>
          </a:p>
        </p:txBody>
      </p:sp>
      <p:pic>
        <p:nvPicPr>
          <p:cNvPr id="7" name="Content Placeholder 6" descr="BadProfessor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19824093">
            <a:off x="284857" y="2695347"/>
            <a:ext cx="4276800" cy="2283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Love-Math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" y="1524000"/>
            <a:ext cx="3124201" cy="36449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n-US" sz="4800" dirty="0" smtClean="0"/>
              <a:t>Attitude Adjustment x2</a:t>
            </a:r>
            <a:endParaRPr lang="en-US" sz="4800" dirty="0"/>
          </a:p>
        </p:txBody>
      </p:sp>
      <p:pic>
        <p:nvPicPr>
          <p:cNvPr id="11" name="Picture 10" descr="Math-Tutor-St-Pau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1295400"/>
            <a:ext cx="4272556" cy="2971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Picture 9" descr="math-1_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90800" y="3345207"/>
            <a:ext cx="3886200" cy="35127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4">
      <a:dk1>
        <a:sysClr val="windowText" lastClr="000000"/>
      </a:dk1>
      <a:lt1>
        <a:srgbClr val="F2F2F2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7030A0"/>
      </a:accent3>
      <a:accent4>
        <a:srgbClr val="FFC000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696</TotalTime>
  <Words>205</Words>
  <Application>Microsoft Office PowerPoint</Application>
  <PresentationFormat>On-screen Show (4:3)</PresentationFormat>
  <Paragraphs>62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   You Kiss Your Mother with  that Mouth!?!</vt:lpstr>
      <vt:lpstr>Survey Participants</vt:lpstr>
      <vt:lpstr>Feelings about Math STEM Students</vt:lpstr>
      <vt:lpstr>Feelings about Math Non-STEM Students</vt:lpstr>
      <vt:lpstr>Why do you think students hold these attitudes? </vt:lpstr>
      <vt:lpstr>How Can the College Improve your Feelings about Math? </vt:lpstr>
      <vt:lpstr>Hold Same Attitude about  all Math Classes? </vt:lpstr>
      <vt:lpstr>Attributes of a Bad Professor</vt:lpstr>
      <vt:lpstr>Attitude Adjustment x2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Interdisipline plenary</dc:title>
  <dc:creator>Kim</dc:creator>
  <cp:lastModifiedBy>Kim</cp:lastModifiedBy>
  <cp:revision>21</cp:revision>
  <dcterms:created xsi:type="dcterms:W3CDTF">2016-12-08T15:40:44Z</dcterms:created>
  <dcterms:modified xsi:type="dcterms:W3CDTF">2016-12-09T03:17:41Z</dcterms:modified>
</cp:coreProperties>
</file>